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92"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8C6CE8D-6DAA-4039-911F-188C72E5CBE9}" type="datetimeFigureOut">
              <a:rPr lang="ar-SA" smtClean="0"/>
              <a:pPr/>
              <a:t>15/01/36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8C6CE8D-6DAA-4039-911F-188C72E5CBE9}" type="datetimeFigureOut">
              <a:rPr lang="ar-SA" smtClean="0"/>
              <a:pPr/>
              <a:t>15/01/36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8C6CE8D-6DAA-4039-911F-188C72E5CBE9}" type="datetimeFigureOut">
              <a:rPr lang="ar-SA" smtClean="0"/>
              <a:pPr/>
              <a:t>15/01/36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8C6CE8D-6DAA-4039-911F-188C72E5CBE9}" type="datetimeFigureOut">
              <a:rPr lang="ar-SA" smtClean="0"/>
              <a:pPr/>
              <a:t>15/01/36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8C6CE8D-6DAA-4039-911F-188C72E5CBE9}" type="datetimeFigureOut">
              <a:rPr lang="ar-SA" smtClean="0"/>
              <a:pPr/>
              <a:t>15/01/36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8C6CE8D-6DAA-4039-911F-188C72E5CBE9}" type="datetimeFigureOut">
              <a:rPr lang="ar-SA" smtClean="0"/>
              <a:pPr/>
              <a:t>15/01/36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2822C-F004-4921-9270-F7D14E288C34}"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8C6CE8D-6DAA-4039-911F-188C72E5CBE9}" type="datetimeFigureOut">
              <a:rPr lang="ar-SA" smtClean="0"/>
              <a:pPr/>
              <a:t>15/01/36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62822C-F004-4921-9270-F7D14E288C34}"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42910" y="2143116"/>
            <a:ext cx="7772400" cy="1470025"/>
          </a:xfrm>
        </p:spPr>
        <p:txBody>
          <a:bodyPr/>
          <a:lstStyle/>
          <a:p>
            <a:r>
              <a:rPr lang="ar-SA" dirty="0"/>
              <a:t>دمج المعاقين فكرياً حق مشروع لا شفقة</a:t>
            </a:r>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lgn="justLow"/>
            <a:r>
              <a:rPr lang="ar-SA" dirty="0"/>
              <a:t>- إعطائهم فرصة أفضل ومناخا مناسباً ، لينموا نموا أكاديمياً واجتماعيا ونفسيا سليماً إلى جانب تحقيق </a:t>
            </a:r>
            <a:r>
              <a:rPr lang="ar-SA" dirty="0" smtClean="0"/>
              <a:t>ذاتهم وزيادة دافعتيهم نحو </a:t>
            </a:r>
            <a:r>
              <a:rPr lang="ar-SA" dirty="0"/>
              <a:t>التعليم ونحو تكوين علاقات اجتماعية سليمة مع الغير وتعديل اتجاهات الأسرة وأفراد </a:t>
            </a:r>
            <a:r>
              <a:rPr lang="ar-SA" dirty="0" smtClean="0"/>
              <a:t>المجتمع.</a:t>
            </a:r>
          </a:p>
          <a:p>
            <a:pPr algn="justLow"/>
            <a:endParaRPr lang="en-US" dirty="0"/>
          </a:p>
          <a:p>
            <a:pPr algn="justLow"/>
            <a:r>
              <a:rPr lang="en-US" dirty="0"/>
              <a:t> </a:t>
            </a:r>
            <a:r>
              <a:rPr lang="en-US" dirty="0" smtClean="0"/>
              <a:t>-</a:t>
            </a:r>
            <a:r>
              <a:rPr lang="ar-SA" dirty="0" smtClean="0"/>
              <a:t>تعديل </a:t>
            </a:r>
            <a:r>
              <a:rPr lang="ar-SA" dirty="0"/>
              <a:t>اتجاهات المعلمين وتوقعاتهم نحو الطفل من ذوي الاحتياجات الخاصة من كونها اتجاهات تميل إلى السلبية إلى اتجاهات أكثر ايجابية</a:t>
            </a:r>
            <a:r>
              <a:rPr lang="en-US" dirty="0"/>
              <a:t>.</a:t>
            </a:r>
          </a:p>
          <a:p>
            <a:pPr algn="justLow"/>
            <a:r>
              <a:rPr lang="en-US" dirty="0"/>
              <a:t> </a:t>
            </a:r>
            <a:r>
              <a:rPr lang="ar-SA" dirty="0"/>
              <a:t>- بيان حق المعاق في التعليم وخاصة حقه في تلقي التعليم في المدارس العادية كبقية الأطفال العاديين ، حيث يعتبر الدمج جزءا من التغيرات السياسية والاجتماعية التي حدثت عبر العالم ، وان التربية الخاصة في المدارس العادية تساعد علي تجنب عزل الطفل عن أسرته الذين قد يكونون مقيمين في مناطق نائية</a:t>
            </a:r>
            <a:endParaRPr lang="en-US" dirty="0"/>
          </a:p>
          <a:p>
            <a:pPr algn="justLow"/>
            <a:r>
              <a:rPr lang="ar-SA" dirty="0"/>
              <a:t>- استيعاب اكبر نسبه ممكنه من الأطفال المعوقين الذين لا تتوفر لديهم فرص للتعليم</a:t>
            </a: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a:t>- تعديل اتجاهات أفراد المجتمع وبالذات العاملين في المدارس العامة من مدراء ومدرسين وأولياء أمور</a:t>
            </a:r>
            <a:r>
              <a:rPr lang="en-US" dirty="0"/>
              <a:t> . </a:t>
            </a:r>
          </a:p>
          <a:p>
            <a:r>
              <a:rPr lang="ar-SA" dirty="0"/>
              <a:t>- إتاحة الفرصة لجميع الأطفال المعوقين للتعليم المتكافئ والمتساوي مع غيرهم من الأطفال</a:t>
            </a:r>
            <a:r>
              <a:rPr lang="en-US" dirty="0"/>
              <a:t>.</a:t>
            </a:r>
          </a:p>
          <a:p>
            <a:r>
              <a:rPr lang="ar-SA" dirty="0"/>
              <a:t>- إتاحة الفرصة لتأهيل الأطفال المعوقين للانخراط في الحياة العادية</a:t>
            </a:r>
            <a:r>
              <a:rPr lang="en-US" dirty="0"/>
              <a:t> .</a:t>
            </a:r>
          </a:p>
          <a:p>
            <a:r>
              <a:rPr lang="ar-SA" dirty="0"/>
              <a:t>- تنمية اتجاهات ايجابية نحو تقدير الذات والمجتمع  </a:t>
            </a:r>
            <a:endParaRPr lang="en-US" dirty="0"/>
          </a:p>
          <a:p>
            <a:r>
              <a:rPr lang="ar-SA" dirty="0"/>
              <a:t>- الاستفادة من الطاقات البشرية                                                       </a:t>
            </a:r>
            <a:endParaRPr lang="en-US" dirty="0"/>
          </a:p>
          <a:p>
            <a:r>
              <a:rPr lang="ar-SA" dirty="0"/>
              <a:t>- إعطاء فرصة لتحقيق خطط التنمية البشرية                                    </a:t>
            </a:r>
            <a:endParaRPr lang="en-US" dirty="0"/>
          </a:p>
          <a:p>
            <a:r>
              <a:rPr lang="ar-SA" dirty="0"/>
              <a:t>- الرقي لمصاف  الدول المتقدمة  </a:t>
            </a:r>
            <a:endParaRPr lang="en-US" dirty="0"/>
          </a:p>
          <a:p>
            <a:r>
              <a:rPr lang="ar-SA" dirty="0"/>
              <a:t>- إفادة ذوي الاحتياجات الخاصة بالأجهزة التأهيلية المساعدة    </a:t>
            </a:r>
            <a:endParaRPr lang="en-US" dirty="0"/>
          </a:p>
          <a:p>
            <a:r>
              <a:rPr lang="ar-SA" dirty="0"/>
              <a:t>- اكتساب عادات سلوكية جيدة  </a:t>
            </a:r>
            <a:endParaRPr lang="en-US" dirty="0"/>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buNone/>
            </a:pPr>
            <a:r>
              <a:rPr lang="ar-SA" sz="3000" b="1" dirty="0" smtClean="0">
                <a:latin typeface="Andalus" pitchFamily="18" charset="-78"/>
                <a:cs typeface="Andalus" pitchFamily="18" charset="-78"/>
              </a:rPr>
              <a:t>   ـ أنواع الدمج : </a:t>
            </a:r>
            <a:r>
              <a:rPr lang="ar-SA" dirty="0" smtClean="0">
                <a:latin typeface="Andalus" pitchFamily="18" charset="-78"/>
                <a:cs typeface="Andalus" pitchFamily="18" charset="-78"/>
              </a:rPr>
              <a:t> </a:t>
            </a:r>
            <a:endParaRPr lang="en-US" dirty="0">
              <a:latin typeface="Andalus" pitchFamily="18" charset="-78"/>
              <a:cs typeface="Andalus" pitchFamily="18" charset="-78"/>
            </a:endParaRPr>
          </a:p>
          <a:p>
            <a:r>
              <a:rPr lang="ar-SA" sz="2800" b="1" dirty="0" smtClean="0">
                <a:latin typeface="Andalus" pitchFamily="18" charset="-78"/>
                <a:cs typeface="Andalus" pitchFamily="18" charset="-78"/>
              </a:rPr>
              <a:t>أولا </a:t>
            </a:r>
            <a:r>
              <a:rPr lang="ar-SA" sz="2800" b="1" dirty="0">
                <a:latin typeface="Andalus" pitchFamily="18" charset="-78"/>
                <a:cs typeface="Andalus" pitchFamily="18" charset="-78"/>
              </a:rPr>
              <a:t>: الدمج التعليمي </a:t>
            </a:r>
            <a:r>
              <a:rPr lang="ar-SA" sz="2800" b="1" dirty="0" smtClean="0">
                <a:latin typeface="Andalus" pitchFamily="18" charset="-78"/>
                <a:cs typeface="Andalus" pitchFamily="18" charset="-78"/>
              </a:rPr>
              <a:t>:</a:t>
            </a:r>
            <a:endParaRPr lang="en-US" sz="2800" b="1" dirty="0">
              <a:latin typeface="Andalus" pitchFamily="18" charset="-78"/>
              <a:cs typeface="Andalus" pitchFamily="18" charset="-78"/>
            </a:endParaRPr>
          </a:p>
          <a:p>
            <a:pPr algn="justLow"/>
            <a:r>
              <a:rPr lang="ar-SA" dirty="0" smtClean="0"/>
              <a:t>ويعتبر </a:t>
            </a:r>
            <a:r>
              <a:rPr lang="ar-SA" dirty="0"/>
              <a:t>شكلاً من أشكال الدمج الأكاديمي ، حيث يلتحق الطلاب بالمدارس العامة،وفيه يتم إلحاق الطلاب الأسوياء والمعاقين في صف دراسي مشترك وتحت برنامج أكاديمي موحد ، بحيث يتلقى كلا الجانبين </a:t>
            </a:r>
            <a:r>
              <a:rPr lang="ar-SA" dirty="0" smtClean="0"/>
              <a:t>(الأطفال </a:t>
            </a:r>
            <a:r>
              <a:rPr lang="ar-SA" dirty="0"/>
              <a:t>العاديين </a:t>
            </a:r>
            <a:r>
              <a:rPr lang="ar-SA" dirty="0" smtClean="0"/>
              <a:t>والمعاقين </a:t>
            </a:r>
            <a:r>
              <a:rPr lang="ar-SA" dirty="0"/>
              <a:t>) عملية التعليم </a:t>
            </a:r>
            <a:r>
              <a:rPr lang="ar-SA" dirty="0" smtClean="0"/>
              <a:t>فيه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pPr algn="justLow"/>
            <a:r>
              <a:rPr lang="en-US" b="1" dirty="0" smtClean="0"/>
              <a:t> </a:t>
            </a:r>
            <a:r>
              <a:rPr lang="ar-SA" b="1" dirty="0" smtClean="0">
                <a:latin typeface="Andalus" pitchFamily="18" charset="-78"/>
                <a:cs typeface="Andalus" pitchFamily="18" charset="-78"/>
              </a:rPr>
              <a:t>&amp; ومن أشكال الدمج الاكاديمي : </a:t>
            </a:r>
            <a:endParaRPr lang="en-US" dirty="0" smtClean="0">
              <a:latin typeface="Andalus" pitchFamily="18" charset="-78"/>
              <a:cs typeface="Andalus" pitchFamily="18" charset="-78"/>
            </a:endParaRPr>
          </a:p>
          <a:p>
            <a:pPr algn="justLow"/>
            <a:r>
              <a:rPr lang="ar-SA" u="sng" dirty="0" smtClean="0"/>
              <a:t>1- الفصول الخاصة :</a:t>
            </a:r>
            <a:r>
              <a:rPr lang="ar-SA" dirty="0" smtClean="0"/>
              <a:t> فصل خاص بذوى الاحتياجات الخاصة مع إتاحة الفرصة أمامه للتعامل مع أقرانه العاديين بالمدرسة أطول فترة ممكنة .</a:t>
            </a:r>
            <a:endParaRPr lang="en-US" dirty="0" smtClean="0"/>
          </a:p>
          <a:p>
            <a:pPr algn="justLow"/>
            <a:r>
              <a:rPr lang="ar-SA" u="sng" dirty="0" smtClean="0"/>
              <a:t>2- غرفة المصادر : </a:t>
            </a:r>
            <a:r>
              <a:rPr lang="ar-SA" dirty="0" smtClean="0"/>
              <a:t>يلحق بالفصل العادى ويتلقى مساعدة خاصة من وقت لآخر بصورة فردية غير منتظمة فى مجالات أكاديمية .</a:t>
            </a:r>
            <a:endParaRPr lang="en-US" dirty="0" smtClean="0"/>
          </a:p>
          <a:p>
            <a:pPr algn="justLow"/>
            <a:r>
              <a:rPr lang="ar-SA" u="sng" dirty="0" smtClean="0"/>
              <a:t>3- الخدمات الخاصة :</a:t>
            </a:r>
            <a:r>
              <a:rPr lang="ar-SA" dirty="0" smtClean="0"/>
              <a:t> يلحق بالفصل العادى مع تلقيه مساعدة خاصة من وقت لآخر بصورة غير منتظمة فى مجالات أكاديمية .</a:t>
            </a:r>
            <a:endParaRPr lang="en-US" dirty="0" smtClean="0"/>
          </a:p>
          <a:p>
            <a:pPr algn="justLow"/>
            <a:r>
              <a:rPr lang="ar-SA" u="sng" dirty="0" smtClean="0"/>
              <a:t>4- المساعدة داخل الفصول : </a:t>
            </a:r>
            <a:r>
              <a:rPr lang="ar-SA" dirty="0" smtClean="0"/>
              <a:t>استخدام الوسائل التعليمية أو الأجهزة التعويضية أو الدروس الخصوصية ويقوم بهذه الخدمة معلم الفصل العادى بمساعدة المعلم الاستشارى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800" b="1" dirty="0">
                <a:latin typeface="Andalus" pitchFamily="18" charset="-78"/>
                <a:cs typeface="Andalus" pitchFamily="18" charset="-78"/>
              </a:rPr>
              <a:t>ثانيا : الدمج الاجتماعي </a:t>
            </a:r>
            <a:r>
              <a:rPr lang="ar-SA" sz="2800" b="1" dirty="0" smtClean="0">
                <a:latin typeface="Andalus" pitchFamily="18" charset="-78"/>
                <a:cs typeface="Andalus" pitchFamily="18" charset="-78"/>
              </a:rPr>
              <a:t>:</a:t>
            </a:r>
            <a:endParaRPr lang="en-US" dirty="0"/>
          </a:p>
          <a:p>
            <a:pPr algn="justLow"/>
            <a:r>
              <a:rPr lang="ar-SA" dirty="0" smtClean="0"/>
              <a:t> </a:t>
            </a:r>
            <a:r>
              <a:rPr lang="ar-SA" dirty="0"/>
              <a:t>يقصد به :  دمج المعاقين مع الأسوياء في السكن و العمل ، ويمكن للجمعيات ومراكز التأهيل أداء دورها في هذا المجال من خلال ما يلي</a:t>
            </a:r>
            <a:r>
              <a:rPr lang="en-US" dirty="0"/>
              <a:t> : </a:t>
            </a:r>
          </a:p>
          <a:p>
            <a:pPr algn="justLow"/>
            <a:r>
              <a:rPr lang="en-US" dirty="0"/>
              <a:t>-  </a:t>
            </a:r>
            <a:r>
              <a:rPr lang="ar-SA" dirty="0"/>
              <a:t>تدريب المعاقين ذهنياً داخل ورش الجمعية مع الأسوياء</a:t>
            </a:r>
            <a:r>
              <a:rPr lang="en-US" dirty="0"/>
              <a:t> .</a:t>
            </a:r>
            <a:br>
              <a:rPr lang="en-US" dirty="0"/>
            </a:br>
            <a:r>
              <a:rPr lang="en-US" dirty="0"/>
              <a:t>-  </a:t>
            </a:r>
            <a:r>
              <a:rPr lang="ar-SA" dirty="0"/>
              <a:t>محاولة الاستفادة من قدرات المعاقين قدر الإمكان في الجمعية ومشاركتهم الأنشطة المختلفة وفقاً لقدراتهم </a:t>
            </a:r>
            <a:r>
              <a:rPr lang="ar-SA" dirty="0" smtClean="0"/>
              <a:t>.</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en-US" sz="2800" dirty="0">
                <a:latin typeface="Andalus" pitchFamily="18" charset="-78"/>
                <a:cs typeface="Andalus" pitchFamily="18" charset="-78"/>
              </a:rPr>
              <a:t>* </a:t>
            </a:r>
            <a:r>
              <a:rPr lang="ar-SA" sz="2800" b="1" dirty="0">
                <a:latin typeface="Andalus" pitchFamily="18" charset="-78"/>
                <a:cs typeface="Andalus" pitchFamily="18" charset="-78"/>
              </a:rPr>
              <a:t>الدمج المكاني</a:t>
            </a:r>
            <a:r>
              <a:rPr lang="en-US" sz="2800" b="1" dirty="0">
                <a:latin typeface="Andalus" pitchFamily="18" charset="-78"/>
                <a:cs typeface="Andalus" pitchFamily="18" charset="-78"/>
              </a:rPr>
              <a:t>: </a:t>
            </a:r>
          </a:p>
          <a:p>
            <a:pPr algn="justLow"/>
            <a:r>
              <a:rPr lang="ar-SA" sz="2800" dirty="0"/>
              <a:t>وهو اشتراك مؤسسه التربية الخاصة مع مدارس التربية ألعامه بالبناء المدرسي فقط ينما تكون لكل مدرسه خططها الدراسية الخاصة وأساليب تدريب وهيئه تعليمية خاصة بها وممكن ان تكون الادارة موحدة</a:t>
            </a:r>
            <a:r>
              <a:rPr lang="en-US" sz="2800"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b="1" dirty="0">
                <a:latin typeface="Andalus" pitchFamily="18" charset="-78"/>
                <a:cs typeface="Andalus" pitchFamily="18" charset="-78"/>
              </a:rPr>
              <a:t> متطلبات عملية الدمج : </a:t>
            </a:r>
            <a:endParaRPr lang="en-US" b="1" dirty="0">
              <a:latin typeface="Andalus" pitchFamily="18" charset="-78"/>
              <a:cs typeface="Andalus" pitchFamily="18" charset="-78"/>
            </a:endParaRPr>
          </a:p>
          <a:p>
            <a:r>
              <a:rPr lang="ar-SA" dirty="0"/>
              <a:t>أولاً : التعرف على الاحتياجات التعليمية والتي تتطلب التركيز على النواحي </a:t>
            </a:r>
            <a:r>
              <a:rPr lang="ar-SA" dirty="0" smtClean="0"/>
              <a:t>الآتية:</a:t>
            </a:r>
            <a:endParaRPr lang="en-US" dirty="0"/>
          </a:p>
          <a:p>
            <a:pPr algn="justLow"/>
            <a:r>
              <a:rPr lang="en-US" dirty="0"/>
              <a:t> *</a:t>
            </a:r>
            <a:r>
              <a:rPr lang="ar-SA" dirty="0"/>
              <a:t>تحديد الإعاقات القابلة للدمج</a:t>
            </a:r>
            <a:r>
              <a:rPr lang="en-US" dirty="0"/>
              <a:t>.</a:t>
            </a:r>
          </a:p>
          <a:p>
            <a:pPr algn="justLow"/>
            <a:r>
              <a:rPr lang="en-US" dirty="0"/>
              <a:t> *</a:t>
            </a:r>
            <a:r>
              <a:rPr lang="ar-SA" dirty="0"/>
              <a:t>إعداد هيئة التدريس ، واختيار المناسب</a:t>
            </a:r>
            <a:r>
              <a:rPr lang="en-US" dirty="0"/>
              <a:t>. </a:t>
            </a:r>
          </a:p>
          <a:p>
            <a:pPr algn="justLow"/>
            <a:r>
              <a:rPr lang="en-US" dirty="0"/>
              <a:t>* </a:t>
            </a:r>
            <a:r>
              <a:rPr lang="ar-SA" dirty="0"/>
              <a:t>وضع الأطفال في الصفوف </a:t>
            </a:r>
            <a:r>
              <a:rPr lang="ar-SA" dirty="0" smtClean="0"/>
              <a:t>المناسبــة</a:t>
            </a:r>
            <a:r>
              <a:rPr lang="en-US" dirty="0" smtClean="0"/>
              <a:t> </a:t>
            </a:r>
            <a:r>
              <a:rPr lang="en-US" dirty="0"/>
              <a:t>.</a:t>
            </a:r>
          </a:p>
          <a:p>
            <a:pPr algn="justLow"/>
            <a:r>
              <a:rPr lang="en-US" dirty="0"/>
              <a:t>* </a:t>
            </a:r>
            <a:r>
              <a:rPr lang="ar-SA" dirty="0"/>
              <a:t>تخطيط وتنفيذ الأنشطة وخطط العمل المناسبة</a:t>
            </a:r>
            <a:r>
              <a:rPr lang="en-US" dirty="0"/>
              <a:t> : </a:t>
            </a:r>
            <a:r>
              <a:rPr lang="ar-SA" dirty="0"/>
              <a:t>التقييم التربوي ، البرنامج الفردي التربوي ، قواعد الضبط ، البيئة ، التخطيط داخل الفصل ، الخطة والجداول ، اللعب ، الأنشطة داخل وخارج الفصل</a:t>
            </a:r>
            <a:r>
              <a:rPr lang="en-US" dirty="0"/>
              <a:t>. </a:t>
            </a:r>
          </a:p>
          <a:p>
            <a:pPr algn="justLow"/>
            <a:r>
              <a:rPr lang="en-US" dirty="0"/>
              <a:t>* </a:t>
            </a:r>
            <a:r>
              <a:rPr lang="ar-SA" dirty="0"/>
              <a:t>التواصل مع الأهل ، والمشاركات بين الوالدين والعاملين في مختلف الأنشطة</a:t>
            </a:r>
            <a:r>
              <a:rPr lang="en-US" dirty="0"/>
              <a:t> .</a:t>
            </a:r>
          </a:p>
          <a:p>
            <a:pPr algn="justLow"/>
            <a:r>
              <a:rPr lang="en-US" dirty="0"/>
              <a:t>* </a:t>
            </a:r>
            <a:r>
              <a:rPr lang="ar-SA" dirty="0"/>
              <a:t>توفير الخدمات الطبية المناسبة للمعاق</a:t>
            </a:r>
            <a:r>
              <a:rPr lang="en-US" dirty="0"/>
              <a:t>.</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a:t>ثانيا : إعداد القائمين على التربية</a:t>
            </a:r>
            <a:r>
              <a:rPr lang="en-US" dirty="0"/>
              <a:t> : </a:t>
            </a:r>
          </a:p>
          <a:p>
            <a:r>
              <a:rPr lang="ar-SA" dirty="0"/>
              <a:t>بحيث يجب تغيير اتجاهات كل من يتصل بالعملية التربوية من : مدرسين ، ومديرين وإداريين ، بحيث يستطيعوا الإسهام بصورة إيجابية في إنجاح عملية الدمج في التعليم وإعداد المعاقين للاندماج في المجتمع . </a:t>
            </a:r>
            <a:endParaRPr lang="en-US" dirty="0"/>
          </a:p>
          <a:p>
            <a:r>
              <a:rPr lang="ar-SA" dirty="0"/>
              <a:t>ثالثاً : إعداد المعلمين</a:t>
            </a:r>
            <a:r>
              <a:rPr lang="en-US" dirty="0"/>
              <a:t> : </a:t>
            </a:r>
          </a:p>
          <a:p>
            <a:r>
              <a:rPr lang="ar-SA" dirty="0"/>
              <a:t>يجب توفير مجموعة من المعلمين ذوي الخبرة في تعليم ذوى الاحتياجات الخاصة وإعدادهم إعدادا مناسبا للتعامل مع العاديين والمعاقين ومعرفة كيفية إجراء ما يلزم من تعديلات في طرق التدريس لمواجهة الحاجات الخاصة للمعوقين في الفصل العادي ، إلى جانب معرف أساليب توجيه وإرشاد التلاميذ العاديين بما يساعدهم على تقبل أقرانهم المعاقين </a:t>
            </a:r>
            <a:r>
              <a:rPr lang="en-US"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dirty="0"/>
              <a:t>رابعاً : إعداد المناهج والبرامج التربوية</a:t>
            </a:r>
            <a:r>
              <a:rPr lang="en-US" dirty="0"/>
              <a:t>:</a:t>
            </a:r>
          </a:p>
          <a:p>
            <a:pPr algn="justLow"/>
            <a:r>
              <a:rPr lang="ar-SA" sz="3600" dirty="0"/>
              <a:t>من متطلبات الدمج ضرورة إعداد المناهج الدراسية والبرامج التربوية المناسبة التي يتيح للمعوقين فرص التعليم ، وتنمية المهارات الشخصية والاجتماعية والتربوية ، ومهارات الحياة اليومية</a:t>
            </a:r>
            <a:r>
              <a:rPr lang="en-US" sz="3600" dirty="0"/>
              <a:t>.</a:t>
            </a:r>
          </a:p>
          <a:p>
            <a:pPr algn="justLow"/>
            <a:r>
              <a:rPr lang="ar-SA" sz="3600" dirty="0"/>
              <a:t>خامساً : اختيار مدرسة </a:t>
            </a:r>
            <a:r>
              <a:rPr lang="ar-SA" sz="3600" dirty="0" smtClean="0"/>
              <a:t>الدمج</a:t>
            </a:r>
            <a:r>
              <a:rPr lang="en-US" sz="3600" dirty="0" smtClean="0"/>
              <a:t> :                   :</a:t>
            </a:r>
            <a:r>
              <a:rPr lang="en-US" sz="3600" dirty="0"/>
              <a:t/>
            </a:r>
            <a:br>
              <a:rPr lang="en-US" sz="3600" dirty="0"/>
            </a:br>
            <a:r>
              <a:rPr lang="ar-SA" sz="3600" dirty="0"/>
              <a:t>مركزا للدمج وفق شروط محددة وكثيرة منها قرب المدرسة , تعاون الاباء والمعلمين , توفير الخدمات و الانشطة التربوية ,توفير بناء مدرسي مناسب وغيرها امور كثيرة يجب تحديدها</a:t>
            </a:r>
            <a:r>
              <a:rPr lang="en-US" sz="3600" dirty="0"/>
              <a:t> . </a:t>
            </a:r>
          </a:p>
          <a:p>
            <a:r>
              <a:rPr lang="en-US" dirty="0"/>
              <a:t> </a:t>
            </a:r>
          </a:p>
          <a:p>
            <a:r>
              <a:rPr lang="ar-SA" dirty="0"/>
              <a:t>سادساً : إعداد وتهيئة الأسر</a:t>
            </a:r>
            <a:endParaRPr lang="en-US" dirty="0"/>
          </a:p>
          <a:p>
            <a:r>
              <a:rPr lang="ar-SA" dirty="0"/>
              <a:t>سابعاً</a:t>
            </a:r>
            <a:r>
              <a:rPr lang="en-US" dirty="0"/>
              <a:t>:  </a:t>
            </a:r>
            <a:r>
              <a:rPr lang="ar-SA" dirty="0"/>
              <a:t>إعداد وتهيئة التلاميذ</a:t>
            </a:r>
            <a:endParaRPr lang="en-US" dirty="0"/>
          </a:p>
          <a:p>
            <a:r>
              <a:rPr lang="ar-SA" dirty="0"/>
              <a:t>ثامناً : انتقاء الأطفال الصالحين للدمج </a:t>
            </a:r>
            <a:endParaRPr lang="en-US" dirty="0"/>
          </a:p>
          <a:p>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a:t> </a:t>
            </a:r>
            <a:r>
              <a:rPr lang="ar-SA" b="1" dirty="0">
                <a:latin typeface="Andalus" pitchFamily="18" charset="-78"/>
                <a:cs typeface="Andalus" pitchFamily="18" charset="-78"/>
              </a:rPr>
              <a:t>ايجابيات </a:t>
            </a:r>
            <a:r>
              <a:rPr lang="ar-SA" b="1" dirty="0" smtClean="0">
                <a:latin typeface="Andalus" pitchFamily="18" charset="-78"/>
                <a:cs typeface="Andalus" pitchFamily="18" charset="-78"/>
              </a:rPr>
              <a:t>الدمج :</a:t>
            </a:r>
            <a:endParaRPr lang="en-US" b="1" dirty="0">
              <a:latin typeface="Andalus" pitchFamily="18" charset="-78"/>
              <a:cs typeface="Andalus" pitchFamily="18" charset="-78"/>
            </a:endParaRPr>
          </a:p>
          <a:p>
            <a:pPr algn="justLow"/>
            <a:r>
              <a:rPr lang="ar-SA" dirty="0"/>
              <a:t>- تقليل الفوارق و إعطاء فرصه للطفل المعوق ضمن البيئة التعليمية والانفعالية والسلوكية</a:t>
            </a:r>
            <a:r>
              <a:rPr lang="en-US" dirty="0"/>
              <a:t>. </a:t>
            </a:r>
            <a:r>
              <a:rPr lang="en-US" dirty="0" smtClean="0"/>
              <a:t>      .</a:t>
            </a:r>
            <a:r>
              <a:rPr lang="en-US" dirty="0"/>
              <a:t/>
            </a:r>
            <a:br>
              <a:rPr lang="en-US" dirty="0"/>
            </a:br>
            <a:r>
              <a:rPr lang="ar-SA" dirty="0"/>
              <a:t>- تخليص أسرة الطفل المعوق من الوصمة</a:t>
            </a:r>
            <a:r>
              <a:rPr lang="en-US" dirty="0"/>
              <a:t> stigma </a:t>
            </a:r>
            <a:r>
              <a:rPr lang="ar-SA" dirty="0"/>
              <a:t>جراء الشعور  بحالة العجز التي تدعمت بسبب وجود الطفل في مركز خاص </a:t>
            </a:r>
            <a:r>
              <a:rPr lang="ar-SA" dirty="0" smtClean="0"/>
              <a:t>.</a:t>
            </a:r>
            <a:endParaRPr lang="en-US" dirty="0"/>
          </a:p>
          <a:p>
            <a:pPr algn="justLow"/>
            <a:r>
              <a:rPr lang="ar-SA" dirty="0"/>
              <a:t>- يساعد الطفل المعوق على تحقيق ذاته ويزيد دافعيته للتعلم ويكون علاقات</a:t>
            </a:r>
            <a:r>
              <a:rPr lang="en-US" dirty="0"/>
              <a:t>. </a:t>
            </a:r>
          </a:p>
          <a:p>
            <a:pPr algn="justLow"/>
            <a:r>
              <a:rPr lang="ar-SA" dirty="0"/>
              <a:t>- يساهم في تعديل اتجاهات الناس و الاسرة والمعلمين والطلاب في المدرسة العامه </a:t>
            </a:r>
            <a:r>
              <a:rPr lang="ar-SA" dirty="0" smtClean="0"/>
              <a:t>.</a:t>
            </a:r>
            <a:endParaRPr lang="en-US" dirty="0"/>
          </a:p>
          <a:p>
            <a:pPr algn="justLow"/>
            <a:r>
              <a:rPr lang="ar-SA" dirty="0"/>
              <a:t>- يساعد فئات الأطفال الغير معوقين على التعرف عن قرب والذي يتيح لهم تقدير أفضل وأكثر موضوعيه وواقعيه لطبيعة مشكلاتهم واحتياجاتهم وكيفية مساعدتهم </a:t>
            </a:r>
            <a:r>
              <a:rPr lang="ar-SA" dirty="0" smtClean="0"/>
              <a:t>.</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a:latin typeface="Andalus" pitchFamily="18" charset="-78"/>
                <a:cs typeface="Andalus" pitchFamily="18" charset="-78"/>
              </a:rPr>
              <a:t>- الطلبة ذوي الحاجات </a:t>
            </a:r>
            <a:r>
              <a:rPr lang="ar-SA" sz="2400" b="1" dirty="0" smtClean="0">
                <a:latin typeface="Andalus" pitchFamily="18" charset="-78"/>
                <a:cs typeface="Andalus" pitchFamily="18" charset="-78"/>
              </a:rPr>
              <a:t>الخاصة:</a:t>
            </a:r>
            <a:endParaRPr lang="en-US" sz="2400" b="1" dirty="0">
              <a:latin typeface="Andalus" pitchFamily="18" charset="-78"/>
              <a:cs typeface="Andalus" pitchFamily="18" charset="-78"/>
            </a:endParaRPr>
          </a:p>
          <a:p>
            <a:pPr algn="justLow"/>
            <a:r>
              <a:rPr lang="ar-SA" sz="2800" dirty="0"/>
              <a:t>- هم الطلبة الذين تختلف خصائصهم وحاجاتهم جوهرياً عن خصائص وحاجات الطلبة ’’ العاديين ’’ أو الطلبة ذوي القدرات التعليمة  و التحصيليه  المتوسطة  </a:t>
            </a:r>
            <a:r>
              <a:rPr lang="ar-SA" sz="2800" dirty="0" smtClean="0"/>
              <a:t>.(الخطيب 2012 </a:t>
            </a:r>
            <a:r>
              <a:rPr lang="ar-SA" sz="2800" dirty="0"/>
              <a:t>م</a:t>
            </a:r>
            <a:r>
              <a:rPr lang="ar-SA" sz="2800" dirty="0" smtClean="0"/>
              <a:t>)</a:t>
            </a:r>
          </a:p>
          <a:p>
            <a:pPr algn="justLow"/>
            <a:endParaRPr lang="en-US" sz="2800" dirty="0" smtClean="0"/>
          </a:p>
          <a:p>
            <a:pPr algn="justLow"/>
            <a:r>
              <a:rPr lang="ar-SA" sz="2800" dirty="0"/>
              <a:t>- هم فئة من فئات المجتمع ولكن حاجاتهم الخاصة وخاصة في النواحى التربوية والتعليمية جعلتهم يحتاجون إلى نوع مختلف وخاص عما يتطلبه أقرانهم </a:t>
            </a:r>
            <a:r>
              <a:rPr lang="ar-SA" sz="2800" dirty="0" smtClean="0"/>
              <a:t>الطبيعيين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800" dirty="0"/>
              <a:t>- </a:t>
            </a:r>
            <a:r>
              <a:rPr lang="ar-SA" sz="2800" dirty="0" smtClean="0"/>
              <a:t> </a:t>
            </a:r>
            <a:r>
              <a:rPr lang="ar-SA" sz="2800" dirty="0"/>
              <a:t>تخفيض </a:t>
            </a:r>
            <a:r>
              <a:rPr lang="ar-SA" sz="2800" dirty="0" smtClean="0"/>
              <a:t>الكلفه </a:t>
            </a:r>
            <a:r>
              <a:rPr lang="ar-SA" sz="2800" dirty="0"/>
              <a:t>ا</a:t>
            </a:r>
            <a:r>
              <a:rPr lang="ar-SA" sz="2800" dirty="0" smtClean="0"/>
              <a:t>لاقتصاديه </a:t>
            </a:r>
            <a:r>
              <a:rPr lang="ar-SA" sz="2800" dirty="0"/>
              <a:t>المترتبة على خدمات التربية الخاصة في المؤسسات </a:t>
            </a:r>
            <a:r>
              <a:rPr lang="ar-SA" sz="2800" dirty="0" smtClean="0"/>
              <a:t>(</a:t>
            </a:r>
            <a:r>
              <a:rPr lang="ar-SA" sz="2800" dirty="0"/>
              <a:t>مثلا كلفة رعاية الطفل تحت 10 سنوات لا تقل عن 2500 دولار أميركي رعاية فقط دون اية علاجات أخرى </a:t>
            </a:r>
            <a:r>
              <a:rPr lang="ar-SA" sz="2800" dirty="0" smtClean="0"/>
              <a:t>فيزيائية </a:t>
            </a:r>
            <a:r>
              <a:rPr lang="ar-SA" sz="2800" dirty="0"/>
              <a:t>او طبية </a:t>
            </a:r>
            <a:r>
              <a:rPr lang="en-US" sz="2800" dirty="0" smtClean="0"/>
              <a:t>….</a:t>
            </a:r>
          </a:p>
          <a:p>
            <a:pPr algn="justLow"/>
            <a:r>
              <a:rPr lang="ar-SA" sz="2800" dirty="0" smtClean="0"/>
              <a:t> </a:t>
            </a:r>
            <a:r>
              <a:rPr lang="ar-SA" sz="2800" dirty="0"/>
              <a:t>التوسع في قاعدة قبول الطلاب خصوصا الذين لا تتاح لهم فرصة الالتحاق في المراكز المتخصصة </a:t>
            </a:r>
            <a:r>
              <a:rPr lang="ar-SA" sz="2800" dirty="0" smtClean="0"/>
              <a:t>.</a:t>
            </a:r>
            <a:endParaRPr lang="en-US" sz="2800" dirty="0"/>
          </a:p>
          <a:p>
            <a:pPr algn="justLow"/>
            <a:r>
              <a:rPr lang="ar-SA" sz="2800" dirty="0"/>
              <a:t>- يساهم بشكل فعال في علاج المشكلات النفسية والاجتماعية والسلوكية لدى طلاب المدرسة </a:t>
            </a:r>
            <a:r>
              <a:rPr lang="ar-SA" sz="2800" dirty="0" smtClean="0"/>
              <a:t>العامه. </a:t>
            </a:r>
            <a:endParaRPr lang="en-US" sz="2800" dirty="0"/>
          </a:p>
          <a:p>
            <a:pPr algn="justLow"/>
            <a:r>
              <a:rPr lang="ar-SA" sz="2800" dirty="0"/>
              <a:t>- زيادة الدافعية نحو التعليم ونحو تكوين علاقات اجتماعية سليمة مع الغير وتعديل اتجاهات الأسرة وأفراد المجتمع</a:t>
            </a:r>
            <a:r>
              <a:rPr lang="en-US" sz="28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800" b="1" dirty="0">
                <a:latin typeface="Andalus" pitchFamily="18" charset="-78"/>
                <a:cs typeface="Andalus" pitchFamily="18" charset="-78"/>
              </a:rPr>
              <a:t> سلبيات الدمج</a:t>
            </a:r>
            <a:r>
              <a:rPr lang="en-US" sz="2800" b="1" dirty="0">
                <a:latin typeface="Andalus" pitchFamily="18" charset="-78"/>
                <a:cs typeface="Andalus" pitchFamily="18" charset="-78"/>
              </a:rPr>
              <a:t>:</a:t>
            </a:r>
          </a:p>
          <a:p>
            <a:pPr algn="justLow"/>
            <a:r>
              <a:rPr lang="en-US" sz="2800" dirty="0"/>
              <a:t>-  </a:t>
            </a:r>
            <a:r>
              <a:rPr lang="ar-SA" sz="2800" dirty="0"/>
              <a:t>زيادة الهوة بين الأطفال ذوي الاحتياجات الخاصة وباقي طلبة المدرسة خصوصاً إذا ما اعتبرنا التحصيل الأكاديمي معياراً أساسياً للحكم على نجاح برنامج الدمج .‏</a:t>
            </a:r>
            <a:r>
              <a:rPr lang="en-US" sz="2800" dirty="0"/>
              <a:t> </a:t>
            </a:r>
            <a:endParaRPr lang="ar-SA" sz="2800" dirty="0" smtClean="0"/>
          </a:p>
          <a:p>
            <a:pPr algn="justLow"/>
            <a:endParaRPr lang="en-US" sz="2800" dirty="0"/>
          </a:p>
          <a:p>
            <a:pPr algn="justLow"/>
            <a:r>
              <a:rPr lang="en-US" sz="2800" dirty="0"/>
              <a:t> - </a:t>
            </a:r>
            <a:r>
              <a:rPr lang="ar-SA" sz="2800" dirty="0"/>
              <a:t>حرمان الأطفال ذوي الاحتياجات الخاصة في المدارس العادية من الاهتمام الفردي الذي يتوفر لهم في مراكز التربية المختصة .‏</a:t>
            </a:r>
            <a:r>
              <a:rPr lang="en-US" sz="2800" dirty="0"/>
              <a:t> </a:t>
            </a:r>
            <a:endParaRPr lang="ar-SA"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en-US" sz="3000" dirty="0" smtClean="0"/>
              <a:t>  </a:t>
            </a:r>
            <a:r>
              <a:rPr lang="ar-SA" sz="3000" dirty="0"/>
              <a:t>زيادة عزلة الطفل المعوق عن المجتمع المدرسي خصوصاً عند تطبيق فكرة الصفوف المختصة أو  غرفة المصادر  أو الجماعات المنسجمة , الأمر الذي يستدعي إيجاد أنشطة تربوية مشتركة بين الطلبة ذوي الاحتياجات الخاصة وباقي طلبة المدرسة العادية للتخفيف من هذه العزلة .‏ </a:t>
            </a:r>
            <a:endParaRPr lang="en-US" sz="3000" dirty="0"/>
          </a:p>
          <a:p>
            <a:pPr algn="justLow"/>
            <a:r>
              <a:rPr lang="en-US" sz="3000" dirty="0" smtClean="0"/>
              <a:t>-</a:t>
            </a:r>
            <a:r>
              <a:rPr lang="ar-SA" sz="3000" dirty="0" smtClean="0"/>
              <a:t>تدعيم </a:t>
            </a:r>
            <a:r>
              <a:rPr lang="ar-SA" sz="3000" dirty="0"/>
              <a:t>المفهوم السلبي عن الذات خصوصاً إذا ما كانت المتطلبات المدرسية تفوق المعوق و إمكانياته .‏ </a:t>
            </a:r>
            <a:endParaRPr lang="en-US" sz="3000" dirty="0"/>
          </a:p>
          <a:p>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b="1" dirty="0">
                <a:latin typeface="Andalus" pitchFamily="18" charset="-78"/>
                <a:cs typeface="Andalus" pitchFamily="18" charset="-78"/>
              </a:rPr>
              <a:t> ملاحظة</a:t>
            </a:r>
            <a:r>
              <a:rPr lang="en-US" b="1" dirty="0">
                <a:latin typeface="Andalus" pitchFamily="18" charset="-78"/>
                <a:cs typeface="Andalus" pitchFamily="18" charset="-78"/>
              </a:rPr>
              <a:t> : </a:t>
            </a:r>
          </a:p>
          <a:p>
            <a:pPr algn="justLow"/>
            <a:r>
              <a:rPr lang="ar-SA" sz="3000" dirty="0" smtClean="0"/>
              <a:t>إن </a:t>
            </a:r>
            <a:r>
              <a:rPr lang="ar-SA" sz="3000" dirty="0"/>
              <a:t>الدمج قد لا يكون الحل الأمثل لكل الأطفال من ذوي الاحتياجات الخاصة ، بل إن </a:t>
            </a:r>
            <a:r>
              <a:rPr lang="ar-SA" sz="3000" dirty="0" smtClean="0"/>
              <a:t>بعض منهم قد </a:t>
            </a:r>
            <a:r>
              <a:rPr lang="ar-SA" sz="3000" dirty="0"/>
              <a:t>لا يتمكنون من النجاح في أوضاع الدمج المختلفة لتباين حاجاتهم وعدم فعالية الخدمات التي قد تقدم لهم في تلك الأوضاع الدراسية .. </a:t>
            </a:r>
            <a:endParaRPr lang="en-US" sz="3000" dirty="0"/>
          </a:p>
          <a:p>
            <a:pPr algn="justLow"/>
            <a:r>
              <a:rPr lang="ar-SA" sz="3000" dirty="0"/>
              <a:t>ففي حين إن الدمج قد يكون حلماً وأملاً يتمناه الكثير من الأفراد من ذوي الاحتياجات الخاصة إلا انه قد يكون كارثة للبعض الآخر لما قد يطرأ من سلبيات في عملية التطبيق لا يتم احتواؤها مسبقاً أو الاستعداد لها</a:t>
            </a:r>
            <a:r>
              <a:rPr lang="en-US" sz="3000" dirty="0"/>
              <a:t>.</a:t>
            </a:r>
          </a:p>
          <a:p>
            <a:pPr algn="justLow"/>
            <a:r>
              <a:rPr lang="ar-SA" sz="3000" dirty="0"/>
              <a:t>لذلك فإن عملية الدمج يجب أن يتم الإعداد المسبق لها بواسطة خبراء تربويين ونفسيين وأخصائيين اجتماعيين </a:t>
            </a:r>
            <a:r>
              <a:rPr lang="ar-SA" sz="3000" dirty="0" smtClean="0"/>
              <a:t>أكفاء.</a:t>
            </a:r>
            <a:endParaRPr lang="ar-SA" sz="3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 </a:t>
            </a:r>
            <a:r>
              <a:rPr lang="ar-SA" sz="2400" b="1" dirty="0">
                <a:latin typeface="Andalus" pitchFamily="18" charset="-78"/>
                <a:cs typeface="Andalus" pitchFamily="18" charset="-78"/>
              </a:rPr>
              <a:t>صعوبات وتحديات تواجه برامج </a:t>
            </a:r>
            <a:r>
              <a:rPr lang="ar-SA" sz="2400" b="1" dirty="0" smtClean="0">
                <a:latin typeface="Andalus" pitchFamily="18" charset="-78"/>
                <a:cs typeface="Andalus" pitchFamily="18" charset="-78"/>
              </a:rPr>
              <a:t>الدمج:</a:t>
            </a:r>
            <a:endParaRPr lang="en-US" sz="2400" b="1" dirty="0">
              <a:latin typeface="Andalus" pitchFamily="18" charset="-78"/>
              <a:cs typeface="Andalus" pitchFamily="18" charset="-78"/>
            </a:endParaRPr>
          </a:p>
          <a:p>
            <a:pPr lvl="0" algn="justLow"/>
            <a:r>
              <a:rPr lang="ar-SA" sz="2800" dirty="0"/>
              <a:t>وجود اتجاهات سلبية في المجتمع تجاه الدمج تنشأ اساساً من عدم الاقتناع بفكرة ان الاشخاص المعاقين يمكن ان يكونوا مواطنين كاملين في المجتمع  يقومون بأدوارهم فيه ويعيشون مندمجين  مع باقي المواطنين في كافة نواحي الحياة , وتبنى  هذه الاتجاهات نتيجة عدم وجود ايمان حقيقي بقدرات المعاقين من جهة وبحقوقهم كمواطنين من جهة </a:t>
            </a:r>
            <a:r>
              <a:rPr lang="ar-SA" sz="2800" dirty="0" smtClean="0"/>
              <a:t>اخرى .</a:t>
            </a:r>
            <a:endParaRPr lang="ar-SA"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lvl="0" algn="justLow"/>
            <a:r>
              <a:rPr lang="ar-SA" sz="2800" dirty="0"/>
              <a:t>عدم وجود الكوادر الفنية المدربة القادرة على تنفيذ الدمج في المدارس أو مراكز </a:t>
            </a:r>
            <a:r>
              <a:rPr lang="ar-SA" sz="2800" dirty="0" smtClean="0"/>
              <a:t>التدريب </a:t>
            </a:r>
            <a:r>
              <a:rPr lang="ar-SA" sz="2800" dirty="0"/>
              <a:t>وعدم كفاية الادوات والوسائل والآليات المناسبة لذلك </a:t>
            </a:r>
            <a:r>
              <a:rPr lang="ar-SA" sz="2800" dirty="0" smtClean="0"/>
              <a:t>.</a:t>
            </a:r>
          </a:p>
          <a:p>
            <a:pPr lvl="0" algn="justLow"/>
            <a:r>
              <a:rPr lang="ar-SA" sz="2800" dirty="0" smtClean="0"/>
              <a:t> </a:t>
            </a:r>
            <a:r>
              <a:rPr lang="ar-SA" sz="2800" dirty="0"/>
              <a:t>اذ ان العاملين مع الاشخاص المعاقين قد تعودوا على العمل معهم بمعزل عن المجتمع ولم يعمدوا الى تطوير قدراتهم للعمل في مجتمع مفتوح  , والعاملين مع الاشخاص من غير المعاقين لم يمروا بخبرة للعمل مع اشخاص معاقين ولم يحرص احد على مدهم بهذه الخبرة , ولم يعمل الخبراء في المجال على تطوير الاساليب والأدوات المناسبة والتوسع في استخدمها بشكل كافي .</a:t>
            </a: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pPr lvl="0" algn="justLow"/>
            <a:r>
              <a:rPr lang="ar-SA" sz="2800" dirty="0"/>
              <a:t>عدم ملائمة البيئة الاجتماعية  في المجتمع لعملية </a:t>
            </a:r>
            <a:r>
              <a:rPr lang="ar-SA" sz="2800" dirty="0" smtClean="0"/>
              <a:t>دمج المعاقين فغالباً تكون الشوارع </a:t>
            </a:r>
            <a:r>
              <a:rPr lang="ar-SA" sz="2800" dirty="0"/>
              <a:t>والسلالم ووسائل المواصلات والإجراءات  وموصفات المباني وأساليب التعلم والتدريب والعمل وغيرها تعطل الاداء ولا تساعد على الانتاج ولا على </a:t>
            </a:r>
            <a:r>
              <a:rPr lang="ar-SA" sz="2800" dirty="0" smtClean="0"/>
              <a:t>الدمج .</a:t>
            </a:r>
          </a:p>
          <a:p>
            <a:pPr lvl="0" algn="justLow"/>
            <a:endParaRPr lang="en-US" sz="2800" dirty="0"/>
          </a:p>
          <a:p>
            <a:pPr lvl="0" algn="justLow"/>
            <a:r>
              <a:rPr lang="ar-SA" sz="2800" dirty="0"/>
              <a:t>عدم وضع  العمل مع الاشخاص المعاقين بشكل عام والدمج بشكل خاص كألوية لدى المسئولين أو القيادات بسبب القصور  في النظر  والضعف في الامكانيات  والخوف من تغير الانظمة المستمرة التي تعمد على عزل الاشخاص المعاقين و تهميشهم </a:t>
            </a:r>
            <a:r>
              <a:rPr lang="ar-SA" sz="2800" dirty="0" smtClean="0"/>
              <a:t>بدلا </a:t>
            </a:r>
            <a:r>
              <a:rPr lang="ar-SA" sz="2800" dirty="0"/>
              <a:t>من دمجهم وإشراكهم في حل مشاكلهم وتطوير مجتمعاتهم </a:t>
            </a:r>
            <a:r>
              <a:rPr lang="ar-SA" sz="2800" dirty="0" smtClean="0"/>
              <a:t>.</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800" b="1" dirty="0">
                <a:latin typeface="Andalus" pitchFamily="18" charset="-78"/>
                <a:cs typeface="Andalus" pitchFamily="18" charset="-78"/>
              </a:rPr>
              <a:t>الدمج لا </a:t>
            </a:r>
            <a:r>
              <a:rPr lang="ar-SA" sz="2800" b="1" dirty="0" smtClean="0">
                <a:latin typeface="Andalus" pitchFamily="18" charset="-78"/>
                <a:cs typeface="Andalus" pitchFamily="18" charset="-78"/>
              </a:rPr>
              <a:t>يعني:</a:t>
            </a:r>
            <a:endParaRPr lang="en-US" sz="2800" b="1" dirty="0">
              <a:latin typeface="Andalus" pitchFamily="18" charset="-78"/>
              <a:cs typeface="Andalus" pitchFamily="18" charset="-78"/>
            </a:endParaRPr>
          </a:p>
          <a:p>
            <a:r>
              <a:rPr lang="ar-SA" dirty="0" smtClean="0"/>
              <a:t>- </a:t>
            </a:r>
            <a:r>
              <a:rPr lang="ar-SA" dirty="0"/>
              <a:t>مجرد وضع الطفل المعاق مع غير المعاق في نفس </a:t>
            </a:r>
            <a:r>
              <a:rPr lang="ar-SA" dirty="0" smtClean="0"/>
              <a:t>المكان.</a:t>
            </a:r>
          </a:p>
          <a:p>
            <a:endParaRPr lang="ar-SA" dirty="0" smtClean="0"/>
          </a:p>
          <a:p>
            <a:r>
              <a:rPr lang="ar-SA" sz="2800" b="1" dirty="0" smtClean="0">
                <a:latin typeface="Andalus" pitchFamily="18" charset="-78"/>
                <a:cs typeface="Andalus" pitchFamily="18" charset="-78"/>
              </a:rPr>
              <a:t>إنما يعني:</a:t>
            </a:r>
            <a:endParaRPr lang="en-US" sz="2800" b="1" dirty="0">
              <a:latin typeface="Andalus" pitchFamily="18" charset="-78"/>
              <a:cs typeface="Andalus" pitchFamily="18" charset="-78"/>
            </a:endParaRPr>
          </a:p>
          <a:p>
            <a:r>
              <a:rPr lang="ar-SA" dirty="0"/>
              <a:t>- ان يتشارك الاثنان في انشطة متعددة كاللعب أو التعليم أو </a:t>
            </a:r>
            <a:r>
              <a:rPr lang="ar-SA" dirty="0" smtClean="0"/>
              <a:t>الرياضة.</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800" b="1" dirty="0">
                <a:latin typeface="Andalus" pitchFamily="18" charset="-78"/>
                <a:cs typeface="Andalus" pitchFamily="18" charset="-78"/>
              </a:rPr>
              <a:t>- </a:t>
            </a:r>
            <a:r>
              <a:rPr lang="ar-SA" sz="2800" b="1" dirty="0" smtClean="0">
                <a:latin typeface="Andalus" pitchFamily="18" charset="-78"/>
                <a:cs typeface="Andalus" pitchFamily="18" charset="-78"/>
              </a:rPr>
              <a:t>الدمج لا يعنى :</a:t>
            </a:r>
          </a:p>
          <a:p>
            <a:pPr algn="justLow"/>
            <a:r>
              <a:rPr lang="ar-SA" sz="2800" dirty="0" smtClean="0"/>
              <a:t>الغاء </a:t>
            </a:r>
            <a:r>
              <a:rPr lang="ar-SA" sz="2800" dirty="0"/>
              <a:t>الخدمات الخاصة الموجهه للأطفال المعاقين والاستغناء عنها </a:t>
            </a:r>
            <a:r>
              <a:rPr lang="ar-SA" sz="2800" dirty="0" smtClean="0"/>
              <a:t>تماماً .</a:t>
            </a:r>
          </a:p>
          <a:p>
            <a:r>
              <a:rPr lang="ar-SA" sz="2800" b="1" dirty="0" smtClean="0">
                <a:latin typeface="Andalus" pitchFamily="18" charset="-78"/>
                <a:cs typeface="Andalus" pitchFamily="18" charset="-78"/>
              </a:rPr>
              <a:t>ـ إنما يعنى : </a:t>
            </a:r>
            <a:endParaRPr lang="en-US" sz="2800" b="1" dirty="0">
              <a:latin typeface="Andalus" pitchFamily="18" charset="-78"/>
              <a:cs typeface="Andalus" pitchFamily="18" charset="-78"/>
            </a:endParaRPr>
          </a:p>
          <a:p>
            <a:r>
              <a:rPr lang="ar-SA" dirty="0"/>
              <a:t>-</a:t>
            </a:r>
            <a:r>
              <a:rPr lang="ar-SA" sz="2800" dirty="0"/>
              <a:t> ان تدعم هذه الخدمات الخاصة بخبراتها الفنية انشطة الدمج </a:t>
            </a:r>
            <a:r>
              <a:rPr lang="ar-SA" sz="2800" dirty="0" smtClean="0"/>
              <a:t>برامجه .</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 </a:t>
            </a:r>
            <a:r>
              <a:rPr lang="ar-SA" sz="2800" b="1" dirty="0" smtClean="0">
                <a:latin typeface="Andalus" pitchFamily="18" charset="-78"/>
                <a:cs typeface="Andalus" pitchFamily="18" charset="-78"/>
              </a:rPr>
              <a:t>الدمج لايعنى :</a:t>
            </a:r>
          </a:p>
          <a:p>
            <a:r>
              <a:rPr lang="ar-SA" sz="2800" dirty="0" smtClean="0"/>
              <a:t>وضع </a:t>
            </a:r>
            <a:r>
              <a:rPr lang="ar-SA" sz="2800" dirty="0"/>
              <a:t>جميع الاطفال معاً دون النظر الى قدراتهم المختلفة </a:t>
            </a:r>
            <a:r>
              <a:rPr lang="ar-SA" sz="2800" dirty="0" smtClean="0"/>
              <a:t>واحتياجاتهم الخاصة .</a:t>
            </a:r>
          </a:p>
          <a:p>
            <a:r>
              <a:rPr lang="ar-SA" dirty="0" smtClean="0"/>
              <a:t>ـ </a:t>
            </a:r>
            <a:r>
              <a:rPr lang="ar-SA" sz="2800" b="1" dirty="0" smtClean="0">
                <a:latin typeface="Andalus" pitchFamily="18" charset="-78"/>
                <a:cs typeface="Andalus" pitchFamily="18" charset="-78"/>
              </a:rPr>
              <a:t>إنما يعنى :</a:t>
            </a:r>
            <a:endParaRPr lang="en-US" sz="2800" b="1" dirty="0">
              <a:latin typeface="Andalus" pitchFamily="18" charset="-78"/>
              <a:cs typeface="Andalus" pitchFamily="18" charset="-78"/>
            </a:endParaRPr>
          </a:p>
          <a:p>
            <a:pPr algn="justLow"/>
            <a:r>
              <a:rPr lang="ar-SA" sz="2800" dirty="0"/>
              <a:t>- ان تراعي انشطة  الدمج ان الاطفال دائماً مختلفون وان تلبي احتياجاتهم </a:t>
            </a:r>
            <a:r>
              <a:rPr lang="ar-SA" sz="2800" dirty="0" smtClean="0"/>
              <a:t>المتخلفة.</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200" b="1" dirty="0"/>
              <a:t>والإعاقة بمستوياتها المختلفة تشمل عدة فئات اساسية هي </a:t>
            </a:r>
            <a:r>
              <a:rPr lang="ar-SA" sz="2200" b="1" dirty="0" smtClean="0"/>
              <a:t>:</a:t>
            </a:r>
          </a:p>
          <a:p>
            <a:endParaRPr lang="en-US" sz="2200" b="1" dirty="0"/>
          </a:p>
          <a:p>
            <a:pPr lvl="0"/>
            <a:r>
              <a:rPr lang="ar-SA" sz="2200" b="1" dirty="0"/>
              <a:t>الإعاقة </a:t>
            </a:r>
            <a:r>
              <a:rPr lang="ar-SA" sz="2200" b="1" dirty="0" smtClean="0"/>
              <a:t>العقليـــة</a:t>
            </a:r>
            <a:r>
              <a:rPr lang="en-US" sz="2200" b="1" dirty="0" smtClean="0"/>
              <a:t> </a:t>
            </a:r>
            <a:r>
              <a:rPr lang="en-US" sz="2200" b="1" dirty="0"/>
              <a:t>( Mental Handicap </a:t>
            </a:r>
            <a:r>
              <a:rPr lang="en-US" sz="2200" b="1" dirty="0" smtClean="0"/>
              <a:t>)         :</a:t>
            </a:r>
            <a:endParaRPr lang="en-US" sz="2200" b="1" dirty="0"/>
          </a:p>
          <a:p>
            <a:pPr lvl="0"/>
            <a:r>
              <a:rPr lang="ar-SA" sz="2200" b="1" dirty="0"/>
              <a:t>الإعاقة السمعية</a:t>
            </a:r>
            <a:r>
              <a:rPr lang="en-US" sz="2200" b="1" dirty="0"/>
              <a:t> ( Hearing Impairment </a:t>
            </a:r>
            <a:r>
              <a:rPr lang="en-US" sz="2200" b="1" dirty="0" smtClean="0"/>
              <a:t>)        :</a:t>
            </a:r>
            <a:endParaRPr lang="en-US" sz="2200" b="1" dirty="0"/>
          </a:p>
          <a:p>
            <a:pPr lvl="0"/>
            <a:r>
              <a:rPr lang="ar-SA" sz="2200" b="1" dirty="0"/>
              <a:t>الإعاقة البصرية</a:t>
            </a:r>
            <a:r>
              <a:rPr lang="en-US" sz="2200" b="1" dirty="0"/>
              <a:t> ( Visual Impairment </a:t>
            </a:r>
            <a:r>
              <a:rPr lang="en-US" sz="2200" b="1" dirty="0" smtClean="0"/>
              <a:t>)       : </a:t>
            </a:r>
            <a:endParaRPr lang="en-US" sz="2200" b="1" dirty="0"/>
          </a:p>
          <a:p>
            <a:pPr lvl="0"/>
            <a:r>
              <a:rPr lang="ar-SA" sz="2200" b="1" dirty="0"/>
              <a:t>الإعاقة الحركية</a:t>
            </a:r>
            <a:r>
              <a:rPr lang="en-US" sz="2200" b="1" dirty="0"/>
              <a:t> ( Physical </a:t>
            </a:r>
            <a:r>
              <a:rPr lang="en-US" sz="2200" b="1" dirty="0" smtClean="0"/>
              <a:t>Impairment )      :</a:t>
            </a:r>
            <a:endParaRPr lang="en-US" sz="2200" b="1" dirty="0"/>
          </a:p>
          <a:p>
            <a:pPr lvl="0"/>
            <a:r>
              <a:rPr lang="ar-SA" sz="2200" b="1" dirty="0"/>
              <a:t>الإعاقة </a:t>
            </a:r>
            <a:r>
              <a:rPr lang="ar-SA" sz="2200" b="1" dirty="0" smtClean="0"/>
              <a:t>الانفعالية :  </a:t>
            </a:r>
            <a:r>
              <a:rPr lang="en-US" sz="2200" b="1" dirty="0" smtClean="0"/>
              <a:t> </a:t>
            </a:r>
            <a:r>
              <a:rPr lang="en-US" sz="2200" b="1" dirty="0"/>
              <a:t>( Emotional Impairment )</a:t>
            </a:r>
          </a:p>
          <a:p>
            <a:pPr lvl="0"/>
            <a:r>
              <a:rPr lang="ar-SA" sz="2200" b="1" dirty="0" smtClean="0"/>
              <a:t>التوحد  :   </a:t>
            </a:r>
            <a:r>
              <a:rPr lang="en-US" sz="2200" b="1" dirty="0" smtClean="0"/>
              <a:t> </a:t>
            </a:r>
            <a:r>
              <a:rPr lang="en-US" sz="2200" b="1" dirty="0"/>
              <a:t>( Autism )</a:t>
            </a:r>
          </a:p>
          <a:p>
            <a:pPr lvl="0"/>
            <a:r>
              <a:rPr lang="ar-SA" sz="2200" b="1" dirty="0"/>
              <a:t>صعوبات </a:t>
            </a:r>
            <a:r>
              <a:rPr lang="ar-SA" sz="2200" b="1" dirty="0" smtClean="0"/>
              <a:t>التعلم :     </a:t>
            </a:r>
            <a:r>
              <a:rPr lang="en-US" sz="2200" b="1" dirty="0" smtClean="0"/>
              <a:t> </a:t>
            </a:r>
            <a:r>
              <a:rPr lang="en-US" sz="2200" b="1" dirty="0"/>
              <a:t>( Learning Disabilities )</a:t>
            </a:r>
          </a:p>
          <a:p>
            <a:pPr lvl="0"/>
            <a:r>
              <a:rPr lang="ar-SA" sz="2200" b="1" dirty="0"/>
              <a:t>اضطرابات النطق أو </a:t>
            </a:r>
            <a:r>
              <a:rPr lang="ar-SA" sz="2200" b="1" dirty="0" smtClean="0"/>
              <a:t>اللغة : </a:t>
            </a:r>
            <a:r>
              <a:rPr lang="en-US" sz="2200" b="1" dirty="0" smtClean="0"/>
              <a:t> </a:t>
            </a:r>
            <a:r>
              <a:rPr lang="en-US" sz="2200" b="1" dirty="0"/>
              <a:t>( Speech and Language Disorders)</a:t>
            </a:r>
          </a:p>
          <a:p>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800" b="1" dirty="0">
                <a:latin typeface="Andalus" pitchFamily="18" charset="-78"/>
                <a:cs typeface="Andalus" pitchFamily="18" charset="-78"/>
              </a:rPr>
              <a:t>- </a:t>
            </a:r>
            <a:r>
              <a:rPr lang="ar-SA" sz="2800" b="1" dirty="0" smtClean="0">
                <a:latin typeface="Andalus" pitchFamily="18" charset="-78"/>
                <a:cs typeface="Andalus" pitchFamily="18" charset="-78"/>
              </a:rPr>
              <a:t>الدمج لايعنى :</a:t>
            </a:r>
          </a:p>
          <a:p>
            <a:r>
              <a:rPr lang="ar-SA" sz="2800" dirty="0" smtClean="0"/>
              <a:t>استفادة </a:t>
            </a:r>
            <a:r>
              <a:rPr lang="ar-SA" sz="2800" dirty="0"/>
              <a:t>الطفل المعاق وتقدمه على حساب الطفل الغير </a:t>
            </a:r>
            <a:r>
              <a:rPr lang="ar-SA" sz="2800" dirty="0" smtClean="0"/>
              <a:t>المعاق.</a:t>
            </a:r>
          </a:p>
          <a:p>
            <a:endParaRPr lang="ar-SA" sz="2800" dirty="0" smtClean="0"/>
          </a:p>
          <a:p>
            <a:r>
              <a:rPr lang="ar-SA" sz="2800" dirty="0" smtClean="0"/>
              <a:t>ـ </a:t>
            </a:r>
            <a:r>
              <a:rPr lang="ar-SA" sz="2800" b="1" dirty="0" smtClean="0">
                <a:latin typeface="Andalus" pitchFamily="18" charset="-78"/>
                <a:cs typeface="Andalus" pitchFamily="18" charset="-78"/>
              </a:rPr>
              <a:t>إنما يعنى : </a:t>
            </a:r>
            <a:endParaRPr lang="en-US" sz="2800" b="1" dirty="0">
              <a:latin typeface="Andalus" pitchFamily="18" charset="-78"/>
              <a:cs typeface="Andalus" pitchFamily="18" charset="-78"/>
            </a:endParaRPr>
          </a:p>
          <a:p>
            <a:r>
              <a:rPr lang="ar-SA" dirty="0"/>
              <a:t>- </a:t>
            </a:r>
            <a:r>
              <a:rPr lang="ar-SA" sz="2800" dirty="0"/>
              <a:t>ان يستفيد جميع الاطفال وان يفيد بعضهم بعضاً وان يتقدموا معاً كل </a:t>
            </a:r>
            <a:r>
              <a:rPr lang="ar-SA" sz="2800" dirty="0" smtClean="0"/>
              <a:t>بسرعته.</a:t>
            </a:r>
            <a:endParaRPr lang="en-US" sz="2800" dirty="0"/>
          </a:p>
          <a:p>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 </a:t>
            </a:r>
            <a:r>
              <a:rPr lang="ar-SA" sz="2800" b="1" dirty="0" smtClean="0">
                <a:latin typeface="Andalus" pitchFamily="18" charset="-78"/>
                <a:cs typeface="Andalus" pitchFamily="18" charset="-78"/>
              </a:rPr>
              <a:t>الدمج لا يعنى :</a:t>
            </a:r>
          </a:p>
          <a:p>
            <a:r>
              <a:rPr lang="ar-SA" sz="2800" dirty="0" smtClean="0"/>
              <a:t>استخدام </a:t>
            </a:r>
            <a:r>
              <a:rPr lang="ar-SA" sz="2800" dirty="0"/>
              <a:t>البيئات و الادوات والقدرات البشرية اللازمة للأطفال كما </a:t>
            </a:r>
            <a:r>
              <a:rPr lang="ar-SA" sz="2800" dirty="0" smtClean="0"/>
              <a:t>هي.</a:t>
            </a:r>
          </a:p>
          <a:p>
            <a:r>
              <a:rPr lang="ar-SA" dirty="0" smtClean="0"/>
              <a:t>ـ </a:t>
            </a:r>
            <a:r>
              <a:rPr lang="ar-SA" sz="2800" b="1" dirty="0" smtClean="0">
                <a:latin typeface="Andalus" pitchFamily="18" charset="-78"/>
                <a:cs typeface="Andalus" pitchFamily="18" charset="-78"/>
              </a:rPr>
              <a:t>إنما يعنى : </a:t>
            </a:r>
            <a:endParaRPr lang="en-US" sz="2800" b="1" dirty="0">
              <a:latin typeface="Andalus" pitchFamily="18" charset="-78"/>
              <a:cs typeface="Andalus" pitchFamily="18" charset="-78"/>
            </a:endParaRPr>
          </a:p>
          <a:p>
            <a:r>
              <a:rPr lang="ar-SA" sz="2800" dirty="0"/>
              <a:t>- ان نهيئها ونطورها ونعدها ليمكنها استيعاب وإفادة جميع الاطفال مع </a:t>
            </a:r>
            <a:r>
              <a:rPr lang="ar-SA" sz="2800" dirty="0" smtClean="0"/>
              <a:t>اختلافهم</a:t>
            </a:r>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77500" lnSpcReduction="20000"/>
          </a:bodyPr>
          <a:lstStyle/>
          <a:p>
            <a:pPr algn="justLow"/>
            <a:r>
              <a:rPr lang="ar-SA" sz="3100" b="1" dirty="0">
                <a:latin typeface="Andalus" pitchFamily="18" charset="-78"/>
                <a:cs typeface="Andalus" pitchFamily="18" charset="-78"/>
              </a:rPr>
              <a:t>رابعاً: الاقتراحات والتوصيات :</a:t>
            </a:r>
            <a:endParaRPr lang="en-US" sz="3100" b="1" dirty="0">
              <a:latin typeface="Andalus" pitchFamily="18" charset="-78"/>
              <a:cs typeface="Andalus" pitchFamily="18" charset="-78"/>
            </a:endParaRPr>
          </a:p>
          <a:p>
            <a:pPr algn="justLow"/>
            <a:r>
              <a:rPr lang="ar-SA" dirty="0"/>
              <a:t>1- ضرورة توسيع المشاركة والتفاعل الاجتماعي والثقافي والرياضي للمعاقين في المجتمع .</a:t>
            </a:r>
            <a:endParaRPr lang="en-US" dirty="0"/>
          </a:p>
          <a:p>
            <a:pPr algn="justLow"/>
            <a:r>
              <a:rPr lang="ar-SA" dirty="0"/>
              <a:t> 2-يجب آن يكون هناك دور إعلامي بجميع قنواته لتوعية المجتمع بالقدرات والإمكانيات  لذوي الاحتياجات الخاصة .  </a:t>
            </a:r>
            <a:endParaRPr lang="en-US" dirty="0"/>
          </a:p>
          <a:p>
            <a:pPr algn="justLow"/>
            <a:r>
              <a:rPr lang="ar-SA" dirty="0"/>
              <a:t>3- عدم التوسع في البرامج ويكتفى بالعدد الحالي حتى يتم وضع الآلية الجيدة في فتح البرامج مستقبلاً  </a:t>
            </a:r>
            <a:endParaRPr lang="en-US" dirty="0"/>
          </a:p>
          <a:p>
            <a:pPr algn="justLow"/>
            <a:r>
              <a:rPr lang="ar-SA" dirty="0"/>
              <a:t>4- يجب أن يكون هناك آلية محدده في قبول طلاب الدمج  ( تهيئة _ دراسي ).</a:t>
            </a:r>
            <a:endParaRPr lang="en-US" dirty="0"/>
          </a:p>
          <a:p>
            <a:pPr algn="justLow"/>
            <a:r>
              <a:rPr lang="ar-SA" dirty="0"/>
              <a:t>5- يجب أن يكون هناك لجنة لرعاية وتعديل السلوك في كل برنامج مكونة من المدير الأخصائي النفسي والمرشد الطلابي ومعلم متميز من البرنامج لمتابعة الحالات السلوكية وعلاجها ومتابعة الطلاب الجدد في فترة الملاحظة ورفع تقرير دوري عن حالتهم .</a:t>
            </a:r>
            <a:endParaRPr lang="en-US" dirty="0"/>
          </a:p>
          <a:p>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a:bodyPr>
          <a:lstStyle/>
          <a:p>
            <a:pPr algn="justLow"/>
            <a:r>
              <a:rPr lang="ar-SA" sz="2800" dirty="0" smtClean="0"/>
              <a:t>7- </a:t>
            </a:r>
            <a:r>
              <a:rPr lang="ar-SA" sz="2800" dirty="0"/>
              <a:t>عمل دورات خاصة لغير المتخصصين في رعاية وتعليم الفئات الخاصة في مدارس الدمج  .</a:t>
            </a:r>
            <a:endParaRPr lang="en-US" sz="2800" dirty="0"/>
          </a:p>
          <a:p>
            <a:pPr algn="justLow"/>
            <a:r>
              <a:rPr lang="ar-SA" sz="2800" dirty="0" smtClean="0"/>
              <a:t>6- يجب أن يكون هناك اجتماع دوري لمديري ووكلاء المدارس مع مشرفي  قسم التربية الخاصة أو الأمانة العامة للتربية الخاصة ومناقشة المستجدات في البرامج ووضع الحلول المناسبة . </a:t>
            </a:r>
            <a:endParaRPr lang="en-US" sz="2800" dirty="0" smtClean="0"/>
          </a:p>
          <a:p>
            <a:pPr algn="justLow"/>
            <a:r>
              <a:rPr lang="ar-SA" sz="2800" dirty="0" smtClean="0"/>
              <a:t>8- </a:t>
            </a:r>
            <a:r>
              <a:rPr lang="ar-SA" sz="2800" dirty="0"/>
              <a:t>يجب دراسة وضع زمن الحصة لطلاب التربية الفكرية برامج الدمج لكي تتوافق مع التعليم العام . </a:t>
            </a:r>
            <a:endParaRPr lang="en-US" sz="2800" dirty="0"/>
          </a:p>
          <a:p>
            <a:pPr algn="justLow"/>
            <a:r>
              <a:rPr lang="ar-SA" sz="2800" dirty="0"/>
              <a:t>وبهذا نكون قد وضعنا آلية مبسطة لعملية دمج ذوي الاعاقة الذهنية  في المدارس العادية</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800" dirty="0">
                <a:latin typeface="Andalus" pitchFamily="18" charset="-78"/>
                <a:cs typeface="Andalus" pitchFamily="18" charset="-78"/>
              </a:rPr>
              <a:t> </a:t>
            </a:r>
            <a:r>
              <a:rPr lang="ar-SA" sz="2800" b="1" dirty="0">
                <a:latin typeface="Andalus" pitchFamily="18" charset="-78"/>
                <a:cs typeface="Andalus" pitchFamily="18" charset="-78"/>
              </a:rPr>
              <a:t>تعريف </a:t>
            </a:r>
            <a:r>
              <a:rPr lang="ar-SA" sz="2800" b="1" dirty="0" smtClean="0">
                <a:latin typeface="Andalus" pitchFamily="18" charset="-78"/>
                <a:cs typeface="Andalus" pitchFamily="18" charset="-78"/>
              </a:rPr>
              <a:t>الدمج</a:t>
            </a:r>
            <a:r>
              <a:rPr lang="ar-SA" sz="2800" b="1" dirty="0">
                <a:latin typeface="Andalus" pitchFamily="18" charset="-78"/>
                <a:cs typeface="Andalus" pitchFamily="18" charset="-78"/>
              </a:rPr>
              <a:t> </a:t>
            </a:r>
            <a:r>
              <a:rPr lang="ar-SA" sz="2800" b="1" dirty="0" smtClean="0">
                <a:latin typeface="Andalus" pitchFamily="18" charset="-78"/>
                <a:cs typeface="Andalus" pitchFamily="18" charset="-78"/>
              </a:rPr>
              <a:t>:</a:t>
            </a:r>
            <a:r>
              <a:rPr lang="en-US" sz="2800" dirty="0" smtClean="0">
                <a:latin typeface="Andalus" pitchFamily="18" charset="-78"/>
                <a:cs typeface="Andalus" pitchFamily="18" charset="-78"/>
              </a:rPr>
              <a:t> </a:t>
            </a:r>
          </a:p>
          <a:p>
            <a:pPr algn="justLow"/>
            <a:r>
              <a:rPr lang="ar-SA" sz="2800" dirty="0" smtClean="0"/>
              <a:t>هذا </a:t>
            </a:r>
            <a:r>
              <a:rPr lang="ar-SA" sz="2800" dirty="0"/>
              <a:t>البرنامج شغل الكثير من المهتمين والمتخصصين في تربية وتأهيل المعاقين ومصطلح (الدمج) في أمريكا ظهر بظهور القانون الأمريكي رقم (94_142) لسنة 1975م الذي نص على ضرورة توفير افضل أساليب الرعاية التربوية والمهنية للمعوقين مع أقرانهم العاديين</a:t>
            </a:r>
            <a:r>
              <a:rPr lang="en-US" sz="2800" dirty="0"/>
              <a:t>.</a:t>
            </a:r>
            <a:endParaRPr lang="ar-SA"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lgn="justLow"/>
            <a:r>
              <a:rPr lang="ar-SA" dirty="0"/>
              <a:t>ويرى كوفمان</a:t>
            </a:r>
            <a:r>
              <a:rPr lang="en-US" dirty="0"/>
              <a:t> (( Kauffman)) </a:t>
            </a:r>
            <a:r>
              <a:rPr lang="ar-SA" dirty="0"/>
              <a:t>إن الدمج أحد الاتجاهات الحديثة في التربية الخاصة ,وهو يتضمن وضع الأطفال المعوقين عقليا بدرجة بسيطة في المدارس الابتدائية العادية مع اتخاذ الإجراءات التي تضمن استفادتهم من البرامج التربوية المقدمة في هذه المدارس.</a:t>
            </a:r>
            <a:endParaRPr lang="en-US" dirty="0" smtClean="0"/>
          </a:p>
          <a:p>
            <a:pPr algn="justLow"/>
            <a:r>
              <a:rPr lang="ar-SA" dirty="0"/>
              <a:t>ويرى مادن</a:t>
            </a:r>
            <a:r>
              <a:rPr lang="en-US" dirty="0"/>
              <a:t> ((Madden)) </a:t>
            </a:r>
            <a:r>
              <a:rPr lang="ar-SA" dirty="0"/>
              <a:t>و سلانبن</a:t>
            </a:r>
            <a:r>
              <a:rPr lang="en-US" dirty="0"/>
              <a:t> ((Slanin))</a:t>
            </a:r>
            <a:r>
              <a:rPr lang="ar-SA" dirty="0"/>
              <a:t>إن الدمج يعني ضرورة أن يقضي المعوقون أطول وقت ممكن في الفصول العادية مع إمدادهم بالخدمات الخاصة إذا لزم الأمر</a:t>
            </a:r>
            <a:r>
              <a:rPr lang="en-US" dirty="0"/>
              <a:t>.</a:t>
            </a:r>
            <a:endParaRPr lang="en-US" dirty="0" smtClean="0"/>
          </a:p>
          <a:p>
            <a:pPr algn="justLow"/>
            <a:r>
              <a:rPr lang="ar-SA" dirty="0"/>
              <a:t>- ومن تعاريف الدمج  </a:t>
            </a:r>
            <a:r>
              <a:rPr lang="en-US" dirty="0"/>
              <a:t>Mainstreaming </a:t>
            </a:r>
            <a:r>
              <a:rPr lang="ar-SA" dirty="0"/>
              <a:t>/ هو التكامل الاجتماعي والتعليمي للأطفال من ذوي الاحتياجات الخاصة والأطفال الأسوياء في الفصول العادية ولجزء من اليوم الدراسي على الأقل.  </a:t>
            </a:r>
            <a:endParaRPr lang="en-US" dirty="0"/>
          </a:p>
          <a:p>
            <a:pPr algn="justLow"/>
            <a:r>
              <a:rPr lang="ar-SA" dirty="0"/>
              <a:t>وهذا التعريف يرتبط بوجود الطالب في الصف الدراسي بالمدارس العادية لجزء من اليوم الدراسي كما يرتبط بالاختلاط الاجتماعي المتكامل. </a:t>
            </a:r>
            <a:endParaRPr lang="en-US" dirty="0"/>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r>
              <a:rPr lang="ar-SA" b="1" dirty="0">
                <a:latin typeface="Andalus" pitchFamily="18" charset="-78"/>
                <a:cs typeface="Andalus" pitchFamily="18" charset="-78"/>
              </a:rPr>
              <a:t> فوائد الدمج </a:t>
            </a:r>
            <a:r>
              <a:rPr lang="ar-SA" b="1" dirty="0" smtClean="0">
                <a:latin typeface="Andalus" pitchFamily="18" charset="-78"/>
                <a:cs typeface="Andalus" pitchFamily="18" charset="-78"/>
              </a:rPr>
              <a:t>:</a:t>
            </a:r>
            <a:endParaRPr lang="en-US" b="1" dirty="0">
              <a:latin typeface="Andalus" pitchFamily="18" charset="-78"/>
              <a:cs typeface="Andalus" pitchFamily="18" charset="-78"/>
            </a:endParaRPr>
          </a:p>
          <a:p>
            <a:pPr lvl="0" algn="justLow"/>
            <a:r>
              <a:rPr lang="ar-SA" dirty="0"/>
              <a:t>يوفر الدمج للأشخاص المعاقين حق اساسياً وأصيلا لهم بأن يعيشوا حياة كاملة كمواطنين في قلب المجتمع ويحميهم من العزلة و التهميش وإنكار </a:t>
            </a:r>
            <a:r>
              <a:rPr lang="ar-SA" dirty="0" smtClean="0"/>
              <a:t>الحقوق .</a:t>
            </a:r>
            <a:endParaRPr lang="en-US" dirty="0"/>
          </a:p>
          <a:p>
            <a:pPr lvl="0" algn="justLow"/>
            <a:r>
              <a:rPr lang="ar-SA" dirty="0"/>
              <a:t>يوفر الدمج للأشخاص المعاقين الفرص الحقيقة والواقعية للتعليم والعمل والحصول على الخدمات المختلفة في المجتمع </a:t>
            </a:r>
            <a:r>
              <a:rPr lang="ar-SA" dirty="0" smtClean="0"/>
              <a:t>.</a:t>
            </a:r>
            <a:endParaRPr lang="en-US" dirty="0"/>
          </a:p>
          <a:p>
            <a:pPr lvl="0" algn="justLow"/>
            <a:r>
              <a:rPr lang="ar-SA" dirty="0"/>
              <a:t>يساعد الدمج على استخدام طاقات وإمكانيات الاشخاص المعاقين بشكل فعال لصالحهم ولرفاهية اسرهم ولتمنيه </a:t>
            </a:r>
            <a:r>
              <a:rPr lang="ar-SA" dirty="0" smtClean="0"/>
              <a:t>مجتمعاتهم .</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a:buNone/>
            </a:pPr>
            <a:endParaRPr lang="en-US" dirty="0"/>
          </a:p>
          <a:p>
            <a:pPr lvl="0" algn="justLow"/>
            <a:r>
              <a:rPr lang="ar-SA" dirty="0"/>
              <a:t> يعطي الطفل المعاق فرصاً افضل بكثير في الحياة اذ يمكنه بداية ان يتعلم , ذلك ان الحضانات والمدارس الخاصة بالمعاقين قليلة جدا ولذا فإن معظمهم لا يتعلمون على الاطلاق بالرغم ان التعليم حق واجب </a:t>
            </a:r>
            <a:r>
              <a:rPr lang="ar-SA" dirty="0" smtClean="0"/>
              <a:t>لهم .</a:t>
            </a:r>
            <a:endParaRPr lang="en-US" dirty="0"/>
          </a:p>
          <a:p>
            <a:pPr lvl="0" algn="justLow"/>
            <a:r>
              <a:rPr lang="ar-SA" dirty="0"/>
              <a:t>يجعل الطفل المعاق يتعلم بطريقة افضل لأنه يتعلم من زملائه الاطفال , و لأنه </a:t>
            </a:r>
            <a:r>
              <a:rPr lang="ar-SA" dirty="0" smtClean="0"/>
              <a:t>سيكون </a:t>
            </a:r>
            <a:r>
              <a:rPr lang="ar-SA" dirty="0"/>
              <a:t>اسعد </a:t>
            </a:r>
            <a:r>
              <a:rPr lang="ar-SA" dirty="0" smtClean="0"/>
              <a:t>ب</a:t>
            </a:r>
            <a:r>
              <a:rPr lang="ar-SA" dirty="0" smtClean="0"/>
              <a:t>وجوده </a:t>
            </a:r>
            <a:r>
              <a:rPr lang="ar-SA" dirty="0"/>
              <a:t>وسطهم ولأنه يأخذ فرصة للتعرف على معلومات اكثر ولتعلم مهارات  </a:t>
            </a:r>
            <a:r>
              <a:rPr lang="ar-SA" dirty="0" smtClean="0"/>
              <a:t>اكثر.</a:t>
            </a:r>
            <a:endParaRPr lang="en-US" dirty="0"/>
          </a:p>
          <a:p>
            <a:pPr lvl="0" algn="justLow"/>
            <a:r>
              <a:rPr lang="ar-SA" dirty="0"/>
              <a:t>يساعد الطفل المعاق على ان يتعلم كيف يتعامل مع باقي الاطفال بطريقة سلمية فيصبح اجتماعيا بدرجة اكبر وتصبح سلوكياته </a:t>
            </a:r>
            <a:r>
              <a:rPr lang="ar-SA" dirty="0" smtClean="0"/>
              <a:t>افضل .</a:t>
            </a:r>
            <a:endParaRPr lang="en-US" dirty="0"/>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sz="3000" b="1" dirty="0">
                <a:latin typeface="Andalus" pitchFamily="18" charset="-78"/>
                <a:cs typeface="Andalus" pitchFamily="18" charset="-78"/>
              </a:rPr>
              <a:t>اهداف الدمج وغاياته</a:t>
            </a:r>
            <a:r>
              <a:rPr lang="en-US" sz="3000" dirty="0">
                <a:latin typeface="Andalus" pitchFamily="18" charset="-78"/>
                <a:cs typeface="Andalus" pitchFamily="18" charset="-78"/>
              </a:rPr>
              <a:t>: </a:t>
            </a:r>
          </a:p>
          <a:p>
            <a:pPr algn="justLow"/>
            <a:r>
              <a:rPr lang="ar-SA" dirty="0"/>
              <a:t>- إتاحة الفرص لجميع الأطفال المعوقين للتعليم المتكافئ والمتساوي مع غيرهم من </a:t>
            </a:r>
            <a:r>
              <a:rPr lang="ar-SA" dirty="0" smtClean="0"/>
              <a:t>الأطفال .</a:t>
            </a:r>
            <a:endParaRPr lang="en-US" dirty="0"/>
          </a:p>
          <a:p>
            <a:pPr algn="justLow">
              <a:buNone/>
            </a:pPr>
            <a:endParaRPr lang="en-US" dirty="0"/>
          </a:p>
          <a:p>
            <a:pPr algn="justLow"/>
            <a:r>
              <a:rPr lang="ar-SA" dirty="0"/>
              <a:t>-إتاحة ألفرصه للأطفال غير المعوقين للتعرف على الأطفال المعوقين عن قرب وتقدير مشاكلهم ومساعدتهم على مواجهة متطلبات </a:t>
            </a:r>
            <a:r>
              <a:rPr lang="ar-SA" dirty="0" smtClean="0"/>
              <a:t>الحياة .</a:t>
            </a:r>
            <a:endParaRPr lang="en-US" dirty="0"/>
          </a:p>
          <a:p>
            <a:pPr algn="justLow"/>
            <a:r>
              <a:rPr lang="ar-SA" dirty="0"/>
              <a:t>- خدمة الأطفال المعوقين في بيئتهم الحالية والتخفيف من صعوبة انتقالهم إلى مؤسسات ومراكز بعيده عن بيتهم وخارج أسرهم وينطبق هذا بشكل خاص على الأطفال من المناطق الريفية والبعيدة عن مؤسسات ومراكز التربية الخاصة</a:t>
            </a:r>
            <a:r>
              <a:rPr lang="en-US"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800" dirty="0"/>
              <a:t>- استيعاب اكبر نسبه ممكنه من الأطفال المعوقين الذين لا تتوفر لديهم فرص للتعليم</a:t>
            </a:r>
            <a:r>
              <a:rPr lang="en-US" sz="2800" dirty="0"/>
              <a:t>. </a:t>
            </a:r>
          </a:p>
          <a:p>
            <a:pPr algn="justLow"/>
            <a:r>
              <a:rPr lang="ar-SA" sz="2800" dirty="0"/>
              <a:t>- تعديل اتجاهات إفراد المجتمع وبالذات العاملين في المدارس العامه من مدراء ومدرسين وأولياء </a:t>
            </a:r>
            <a:r>
              <a:rPr lang="ar-SA" sz="2800" dirty="0" smtClean="0"/>
              <a:t>أمورهم .</a:t>
            </a:r>
            <a:endParaRPr lang="en-US" sz="2800" dirty="0"/>
          </a:p>
          <a:p>
            <a:pPr algn="justLow"/>
            <a:r>
              <a:rPr lang="ar-SA" sz="2800" dirty="0"/>
              <a:t>- التركيز بشكل أعمق علي المهارات اللغوية للطفل </a:t>
            </a:r>
            <a:r>
              <a:rPr lang="ar-SA" sz="2800" dirty="0" smtClean="0"/>
              <a:t>حيث </a:t>
            </a:r>
            <a:r>
              <a:rPr lang="ar-SA" sz="2800" dirty="0"/>
              <a:t>نجد إن تعلم اللغة لا يتم بالصدفة وإنما يعتمد بشكل كبير علي العوامل البيئية ويعتبر النمو اللغوي مهما جدا للأطفال المدمجين حيث يسهل نجاحهم من خلال التفاعلات اليومية مع الآخرين .. لذا فان عملية تكييف الجوانب المرتبطة باللغة كالقراءة والكتابة والتهجئة والكلام والاستماع تعد مطالب ضروري لنجاح دمجهم</a:t>
            </a:r>
            <a:r>
              <a:rPr lang="en-US" sz="2800" dirty="0" smtClean="0"/>
              <a:t>.</a:t>
            </a:r>
            <a:endParaRPr lang="en-US" sz="28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2146</Words>
  <Application>Microsoft Office PowerPoint</Application>
  <PresentationFormat>عرض على الشاشة (3:4)‏</PresentationFormat>
  <Paragraphs>141</Paragraphs>
  <Slides>35</Slides>
  <Notes>0</Notes>
  <HiddenSlides>0</HiddenSlides>
  <MMClips>0</MMClips>
  <ScaleCrop>false</ScaleCrop>
  <HeadingPairs>
    <vt:vector size="4" baseType="variant">
      <vt:variant>
        <vt:lpstr>سمة</vt:lpstr>
      </vt:variant>
      <vt:variant>
        <vt:i4>1</vt:i4>
      </vt:variant>
      <vt:variant>
        <vt:lpstr>عناوين الشرائح</vt:lpstr>
      </vt:variant>
      <vt:variant>
        <vt:i4>35</vt:i4>
      </vt:variant>
    </vt:vector>
  </HeadingPairs>
  <TitlesOfParts>
    <vt:vector size="36" baseType="lpstr">
      <vt:lpstr>سمة Office</vt:lpstr>
      <vt:lpstr>دمج المعاقين فكرياً حق مشروع لا شفقة</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دمج المعاقين فكرياً حق مشروع لا شفقة</dc:title>
  <dc:creator>user</dc:creator>
  <cp:lastModifiedBy>user</cp:lastModifiedBy>
  <cp:revision>24</cp:revision>
  <dcterms:created xsi:type="dcterms:W3CDTF">2014-10-30T20:30:22Z</dcterms:created>
  <dcterms:modified xsi:type="dcterms:W3CDTF">2014-11-07T18:44:47Z</dcterms:modified>
</cp:coreProperties>
</file>